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535BDF-C21B-4696-81BE-F02058FCD763}" v="1" dt="2022-01-27T15:40:57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Williams" userId="970613a7-81ab-4c8f-bb80-3a3359b30d2a" providerId="ADAL" clId="{DCB85D18-A1A6-4D7F-B305-011CA2E8905B}"/>
    <pc:docChg chg="modSld">
      <pc:chgData name="Sandra Williams" userId="970613a7-81ab-4c8f-bb80-3a3359b30d2a" providerId="ADAL" clId="{DCB85D18-A1A6-4D7F-B305-011CA2E8905B}" dt="2021-05-14T12:44:54.713" v="118" actId="20577"/>
      <pc:docMkLst>
        <pc:docMk/>
      </pc:docMkLst>
      <pc:sldChg chg="addSp modSp mod">
        <pc:chgData name="Sandra Williams" userId="970613a7-81ab-4c8f-bb80-3a3359b30d2a" providerId="ADAL" clId="{DCB85D18-A1A6-4D7F-B305-011CA2E8905B}" dt="2021-05-14T12:44:54.713" v="118" actId="20577"/>
        <pc:sldMkLst>
          <pc:docMk/>
          <pc:sldMk cId="1481203972" sldId="256"/>
        </pc:sldMkLst>
        <pc:spChg chg="add mod">
          <ac:chgData name="Sandra Williams" userId="970613a7-81ab-4c8f-bb80-3a3359b30d2a" providerId="ADAL" clId="{DCB85D18-A1A6-4D7F-B305-011CA2E8905B}" dt="2021-05-14T12:42:32.207" v="68" actId="255"/>
          <ac:spMkLst>
            <pc:docMk/>
            <pc:sldMk cId="1481203972" sldId="256"/>
            <ac:spMk id="2" creationId="{50DB5F96-77AB-4AE8-AE9D-7259CD066390}"/>
          </ac:spMkLst>
        </pc:spChg>
        <pc:spChg chg="add mod">
          <ac:chgData name="Sandra Williams" userId="970613a7-81ab-4c8f-bb80-3a3359b30d2a" providerId="ADAL" clId="{DCB85D18-A1A6-4D7F-B305-011CA2E8905B}" dt="2021-05-14T12:44:05.402" v="108" actId="255"/>
          <ac:spMkLst>
            <pc:docMk/>
            <pc:sldMk cId="1481203972" sldId="256"/>
            <ac:spMk id="3" creationId="{68308457-13F5-451E-9BE7-A525C66F19E3}"/>
          </ac:spMkLst>
        </pc:spChg>
        <pc:spChg chg="mod">
          <ac:chgData name="Sandra Williams" userId="970613a7-81ab-4c8f-bb80-3a3359b30d2a" providerId="ADAL" clId="{DCB85D18-A1A6-4D7F-B305-011CA2E8905B}" dt="2021-05-14T12:44:54.713" v="118" actId="20577"/>
          <ac:spMkLst>
            <pc:docMk/>
            <pc:sldMk cId="1481203972" sldId="256"/>
            <ac:spMk id="54" creationId="{80E22748-FD9F-4CEE-8503-FAE92F4C179B}"/>
          </ac:spMkLst>
        </pc:spChg>
      </pc:sldChg>
    </pc:docChg>
  </pc:docChgLst>
  <pc:docChgLst>
    <pc:chgData name="Sandra Williams" userId="970613a7-81ab-4c8f-bb80-3a3359b30d2a" providerId="ADAL" clId="{FA477591-33AE-4240-BA6A-0715135F83A7}"/>
    <pc:docChg chg="modSld">
      <pc:chgData name="Sandra Williams" userId="970613a7-81ab-4c8f-bb80-3a3359b30d2a" providerId="ADAL" clId="{FA477591-33AE-4240-BA6A-0715135F83A7}" dt="2021-09-23T18:38:01.817" v="65" actId="20577"/>
      <pc:docMkLst>
        <pc:docMk/>
      </pc:docMkLst>
      <pc:sldChg chg="modSp mod">
        <pc:chgData name="Sandra Williams" userId="970613a7-81ab-4c8f-bb80-3a3359b30d2a" providerId="ADAL" clId="{FA477591-33AE-4240-BA6A-0715135F83A7}" dt="2021-09-23T18:38:01.817" v="65" actId="20577"/>
        <pc:sldMkLst>
          <pc:docMk/>
          <pc:sldMk cId="1481203972" sldId="256"/>
        </pc:sldMkLst>
        <pc:spChg chg="mod">
          <ac:chgData name="Sandra Williams" userId="970613a7-81ab-4c8f-bb80-3a3359b30d2a" providerId="ADAL" clId="{FA477591-33AE-4240-BA6A-0715135F83A7}" dt="2021-09-23T18:38:01.817" v="65" actId="20577"/>
          <ac:spMkLst>
            <pc:docMk/>
            <pc:sldMk cId="1481203972" sldId="256"/>
            <ac:spMk id="54" creationId="{80E22748-FD9F-4CEE-8503-FAE92F4C179B}"/>
          </ac:spMkLst>
        </pc:spChg>
      </pc:sldChg>
    </pc:docChg>
  </pc:docChgLst>
  <pc:docChgLst>
    <pc:chgData name="Sandra Williams" userId="S::swilliams@pathfinder-group.com::970613a7-81ab-4c8f-bb80-3a3359b30d2a" providerId="AD" clId="Web-{200AE9EC-9AD8-4DD0-8837-7B72D0812964}"/>
    <pc:docChg chg="modSld">
      <pc:chgData name="Sandra Williams" userId="S::swilliams@pathfinder-group.com::970613a7-81ab-4c8f-bb80-3a3359b30d2a" providerId="AD" clId="Web-{200AE9EC-9AD8-4DD0-8837-7B72D0812964}" dt="2021-05-13T13:17:21.608" v="11" actId="20577"/>
      <pc:docMkLst>
        <pc:docMk/>
      </pc:docMkLst>
      <pc:sldChg chg="modSp">
        <pc:chgData name="Sandra Williams" userId="S::swilliams@pathfinder-group.com::970613a7-81ab-4c8f-bb80-3a3359b30d2a" providerId="AD" clId="Web-{200AE9EC-9AD8-4DD0-8837-7B72D0812964}" dt="2021-05-13T13:17:21.608" v="11" actId="20577"/>
        <pc:sldMkLst>
          <pc:docMk/>
          <pc:sldMk cId="1481203972" sldId="256"/>
        </pc:sldMkLst>
        <pc:spChg chg="mod">
          <ac:chgData name="Sandra Williams" userId="S::swilliams@pathfinder-group.com::970613a7-81ab-4c8f-bb80-3a3359b30d2a" providerId="AD" clId="Web-{200AE9EC-9AD8-4DD0-8837-7B72D0812964}" dt="2021-05-13T13:17:21.608" v="11" actId="20577"/>
          <ac:spMkLst>
            <pc:docMk/>
            <pc:sldMk cId="1481203972" sldId="256"/>
            <ac:spMk id="54" creationId="{80E22748-FD9F-4CEE-8503-FAE92F4C179B}"/>
          </ac:spMkLst>
        </pc:spChg>
      </pc:sldChg>
    </pc:docChg>
  </pc:docChgLst>
  <pc:docChgLst>
    <pc:chgData name="Sandra Williams" userId="970613a7-81ab-4c8f-bb80-3a3359b30d2a" providerId="ADAL" clId="{64535BDF-C21B-4696-81BE-F02058FCD763}"/>
    <pc:docChg chg="undo custSel modSld">
      <pc:chgData name="Sandra Williams" userId="970613a7-81ab-4c8f-bb80-3a3359b30d2a" providerId="ADAL" clId="{64535BDF-C21B-4696-81BE-F02058FCD763}" dt="2022-01-27T15:42:39.499" v="245" actId="20577"/>
      <pc:docMkLst>
        <pc:docMk/>
      </pc:docMkLst>
      <pc:sldChg chg="modSp mod">
        <pc:chgData name="Sandra Williams" userId="970613a7-81ab-4c8f-bb80-3a3359b30d2a" providerId="ADAL" clId="{64535BDF-C21B-4696-81BE-F02058FCD763}" dt="2022-01-27T15:42:39.499" v="245" actId="20577"/>
        <pc:sldMkLst>
          <pc:docMk/>
          <pc:sldMk cId="1481203972" sldId="256"/>
        </pc:sldMkLst>
        <pc:spChg chg="mod">
          <ac:chgData name="Sandra Williams" userId="970613a7-81ab-4c8f-bb80-3a3359b30d2a" providerId="ADAL" clId="{64535BDF-C21B-4696-81BE-F02058FCD763}" dt="2022-01-27T15:40:30.996" v="159" actId="20577"/>
          <ac:spMkLst>
            <pc:docMk/>
            <pc:sldMk cId="1481203972" sldId="256"/>
            <ac:spMk id="54" creationId="{80E22748-FD9F-4CEE-8503-FAE92F4C179B}"/>
          </ac:spMkLst>
        </pc:spChg>
        <pc:spChg chg="mod">
          <ac:chgData name="Sandra Williams" userId="970613a7-81ab-4c8f-bb80-3a3359b30d2a" providerId="ADAL" clId="{64535BDF-C21B-4696-81BE-F02058FCD763}" dt="2022-01-27T15:42:39.499" v="245" actId="20577"/>
          <ac:spMkLst>
            <pc:docMk/>
            <pc:sldMk cId="1481203972" sldId="256"/>
            <ac:spMk id="88" creationId="{A61A3882-381E-4338-804E-784560559ECC}"/>
          </ac:spMkLst>
        </pc:spChg>
        <pc:graphicFrameChg chg="mod">
          <ac:chgData name="Sandra Williams" userId="970613a7-81ab-4c8f-bb80-3a3359b30d2a" providerId="ADAL" clId="{64535BDF-C21B-4696-81BE-F02058FCD763}" dt="2022-01-27T15:41:56.461" v="234" actId="1076"/>
          <ac:graphicFrameMkLst>
            <pc:docMk/>
            <pc:sldMk cId="1481203972" sldId="256"/>
            <ac:graphicFrameMk id="49" creationId="{5B72FE94-95D7-4445-8B4D-F32ACABBB1C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147-6A17-4692-9C11-E9B44645E88E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B416-7FF0-4385-884E-C4643EBF0F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669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147-6A17-4692-9C11-E9B44645E88E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B416-7FF0-4385-884E-C4643EBF0F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524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147-6A17-4692-9C11-E9B44645E88E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B416-7FF0-4385-884E-C4643EBF0F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306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147-6A17-4692-9C11-E9B44645E88E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B416-7FF0-4385-884E-C4643EBF0F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653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147-6A17-4692-9C11-E9B44645E88E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B416-7FF0-4385-884E-C4643EBF0F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450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147-6A17-4692-9C11-E9B44645E88E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B416-7FF0-4385-884E-C4643EBF0F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123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147-6A17-4692-9C11-E9B44645E88E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B416-7FF0-4385-884E-C4643EBF0F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533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147-6A17-4692-9C11-E9B44645E88E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B416-7FF0-4385-884E-C4643EBF0F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279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147-6A17-4692-9C11-E9B44645E88E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B416-7FF0-4385-884E-C4643EBF0F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81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147-6A17-4692-9C11-E9B44645E88E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B416-7FF0-4385-884E-C4643EBF0F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399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147-6A17-4692-9C11-E9B44645E88E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B416-7FF0-4385-884E-C4643EBF0F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714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F8147-6A17-4692-9C11-E9B44645E88E}" type="datetimeFigureOut">
              <a:rPr lang="en-CA" smtClean="0"/>
              <a:t>2022-01-27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DB416-7FF0-4385-884E-C4643EBF0F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564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waterloo.ca/advanced-standing-optometry-preparatory-progra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Table 2">
            <a:extLst>
              <a:ext uri="{FF2B5EF4-FFF2-40B4-BE49-F238E27FC236}">
                <a16:creationId xmlns:a16="http://schemas.microsoft.com/office/drawing/2014/main" id="{5B72FE94-95D7-4445-8B4D-F32ACABBB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965915"/>
              </p:ext>
            </p:extLst>
          </p:nvPr>
        </p:nvGraphicFramePr>
        <p:xfrm>
          <a:off x="167908" y="392057"/>
          <a:ext cx="8859664" cy="6432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574">
                  <a:extLst>
                    <a:ext uri="{9D8B030D-6E8A-4147-A177-3AD203B41FA5}">
                      <a16:colId xmlns:a16="http://schemas.microsoft.com/office/drawing/2014/main" val="3937323181"/>
                    </a:ext>
                  </a:extLst>
                </a:gridCol>
                <a:gridCol w="8508090">
                  <a:extLst>
                    <a:ext uri="{9D8B030D-6E8A-4147-A177-3AD203B41FA5}">
                      <a16:colId xmlns:a16="http://schemas.microsoft.com/office/drawing/2014/main" val="3358413770"/>
                    </a:ext>
                  </a:extLst>
                </a:gridCol>
              </a:tblGrid>
              <a:tr h="1167939">
                <a:tc>
                  <a:txBody>
                    <a:bodyPr/>
                    <a:lstStyle/>
                    <a:p>
                      <a:endParaRPr lang="en-CA" sz="1500"/>
                    </a:p>
                  </a:txBody>
                  <a:tcPr marL="78680" marR="78680" marT="39341" marB="39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 marL="78680" marR="78680" marT="39341" marB="39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021225"/>
                  </a:ext>
                </a:extLst>
              </a:tr>
              <a:tr h="3754096"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 marL="78680" marR="78680" marT="39341" marB="39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 marL="78680" marR="78680" marT="39341" marB="39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248605"/>
                  </a:ext>
                </a:extLst>
              </a:tr>
              <a:tr h="712512">
                <a:tc>
                  <a:txBody>
                    <a:bodyPr/>
                    <a:lstStyle/>
                    <a:p>
                      <a:endParaRPr lang="en-CA" sz="1500"/>
                    </a:p>
                  </a:txBody>
                  <a:tcPr marL="78680" marR="78680" marT="39341" marB="39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 marL="78680" marR="78680" marT="39341" marB="39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757246"/>
                  </a:ext>
                </a:extLst>
              </a:tr>
              <a:tr h="797840"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 marL="78680" marR="78680" marT="39341" marB="39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 marL="78680" marR="78680" marT="39341" marB="39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415124"/>
                  </a:ext>
                </a:extLst>
              </a:tr>
            </a:tbl>
          </a:graphicData>
        </a:graphic>
      </p:graphicFrame>
      <p:grpSp>
        <p:nvGrpSpPr>
          <p:cNvPr id="50" name="Group 49">
            <a:extLst>
              <a:ext uri="{FF2B5EF4-FFF2-40B4-BE49-F238E27FC236}">
                <a16:creationId xmlns:a16="http://schemas.microsoft.com/office/drawing/2014/main" id="{8A1C78F2-5D49-4C27-8461-64F6019C3FC3}"/>
              </a:ext>
            </a:extLst>
          </p:cNvPr>
          <p:cNvGrpSpPr/>
          <p:nvPr/>
        </p:nvGrpSpPr>
        <p:grpSpPr>
          <a:xfrm>
            <a:off x="617111" y="589816"/>
            <a:ext cx="8082271" cy="6039293"/>
            <a:chOff x="2097514" y="340636"/>
            <a:chExt cx="8276895" cy="6184721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254BFCC-6858-43CB-8E84-D9120979C23A}"/>
                </a:ext>
              </a:extLst>
            </p:cNvPr>
            <p:cNvSpPr/>
            <p:nvPr/>
          </p:nvSpPr>
          <p:spPr>
            <a:xfrm>
              <a:off x="4318453" y="614138"/>
              <a:ext cx="347082" cy="91440"/>
            </a:xfrm>
            <a:custGeom>
              <a:avLst/>
              <a:gdLst>
                <a:gd name="connsiteX0" fmla="*/ 0 w 347082"/>
                <a:gd name="connsiteY0" fmla="*/ 45720 h 91440"/>
                <a:gd name="connsiteX1" fmla="*/ 347082 w 347082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7082" h="91440">
                  <a:moveTo>
                    <a:pt x="0" y="45720"/>
                  </a:moveTo>
                  <a:lnTo>
                    <a:pt x="347082" y="45720"/>
                  </a:lnTo>
                </a:path>
              </a:pathLst>
            </a:custGeom>
            <a:noFill/>
            <a:ln>
              <a:tailEnd type="triangle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7656" tIns="-269280" rIns="167656" bIns="-26928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B2CDAC6-7916-4A68-916A-A4C954C99C0E}"/>
                </a:ext>
              </a:extLst>
            </p:cNvPr>
            <p:cNvSpPr/>
            <p:nvPr/>
          </p:nvSpPr>
          <p:spPr>
            <a:xfrm>
              <a:off x="2695710" y="340636"/>
              <a:ext cx="1624543" cy="638444"/>
            </a:xfrm>
            <a:custGeom>
              <a:avLst/>
              <a:gdLst>
                <a:gd name="connsiteX0" fmla="*/ 0 w 1624543"/>
                <a:gd name="connsiteY0" fmla="*/ 0 h 638444"/>
                <a:gd name="connsiteX1" fmla="*/ 1624543 w 1624543"/>
                <a:gd name="connsiteY1" fmla="*/ 0 h 638444"/>
                <a:gd name="connsiteX2" fmla="*/ 1624543 w 1624543"/>
                <a:gd name="connsiteY2" fmla="*/ 638444 h 638444"/>
                <a:gd name="connsiteX3" fmla="*/ 0 w 1624543"/>
                <a:gd name="connsiteY3" fmla="*/ 638444 h 638444"/>
                <a:gd name="connsiteX4" fmla="*/ 0 w 1624543"/>
                <a:gd name="connsiteY4" fmla="*/ 0 h 638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4543" h="638444">
                  <a:moveTo>
                    <a:pt x="0" y="0"/>
                  </a:moveTo>
                  <a:lnTo>
                    <a:pt x="1624543" y="0"/>
                  </a:lnTo>
                  <a:lnTo>
                    <a:pt x="1624543" y="638444"/>
                  </a:lnTo>
                  <a:lnTo>
                    <a:pt x="0" y="6384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baseline="0" dirty="0">
                  <a:solidFill>
                    <a:sysClr val="windowText" lastClr="000000"/>
                  </a:solidFill>
                </a:rPr>
                <a:t>Contact the Federation of Optometric Regulatory Authorities of Canada (FORAC) http://forac-faroc.ca</a:t>
              </a:r>
              <a:endParaRPr lang="en-CA" sz="900" kern="120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67BDEFA-30E9-4125-A3DA-140AB341D89E}"/>
                </a:ext>
              </a:extLst>
            </p:cNvPr>
            <p:cNvSpPr/>
            <p:nvPr/>
          </p:nvSpPr>
          <p:spPr>
            <a:xfrm>
              <a:off x="7329377" y="614138"/>
              <a:ext cx="322906" cy="91440"/>
            </a:xfrm>
            <a:custGeom>
              <a:avLst/>
              <a:gdLst>
                <a:gd name="connsiteX0" fmla="*/ 0 w 322906"/>
                <a:gd name="connsiteY0" fmla="*/ 45720 h 91440"/>
                <a:gd name="connsiteX1" fmla="*/ 322906 w 322906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2906" h="91440">
                  <a:moveTo>
                    <a:pt x="0" y="45720"/>
                  </a:moveTo>
                  <a:lnTo>
                    <a:pt x="322906" y="45720"/>
                  </a:lnTo>
                </a:path>
              </a:pathLst>
            </a:custGeom>
            <a:noFill/>
            <a:ln>
              <a:tailEnd type="triangle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8375" tIns="-269280" rIns="168374" bIns="-26928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0E22748-FD9F-4CEE-8503-FAE92F4C179B}"/>
                </a:ext>
              </a:extLst>
            </p:cNvPr>
            <p:cNvSpPr/>
            <p:nvPr/>
          </p:nvSpPr>
          <p:spPr>
            <a:xfrm>
              <a:off x="4697935" y="340636"/>
              <a:ext cx="2633241" cy="638444"/>
            </a:xfrm>
            <a:custGeom>
              <a:avLst/>
              <a:gdLst>
                <a:gd name="connsiteX0" fmla="*/ 0 w 2633241"/>
                <a:gd name="connsiteY0" fmla="*/ 0 h 638444"/>
                <a:gd name="connsiteX1" fmla="*/ 2633241 w 2633241"/>
                <a:gd name="connsiteY1" fmla="*/ 0 h 638444"/>
                <a:gd name="connsiteX2" fmla="*/ 2633241 w 2633241"/>
                <a:gd name="connsiteY2" fmla="*/ 638444 h 638444"/>
                <a:gd name="connsiteX3" fmla="*/ 0 w 2633241"/>
                <a:gd name="connsiteY3" fmla="*/ 638444 h 638444"/>
                <a:gd name="connsiteX4" fmla="*/ 0 w 2633241"/>
                <a:gd name="connsiteY4" fmla="*/ 0 h 638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3241" h="638444">
                  <a:moveTo>
                    <a:pt x="0" y="0"/>
                  </a:moveTo>
                  <a:lnTo>
                    <a:pt x="2633241" y="0"/>
                  </a:lnTo>
                  <a:lnTo>
                    <a:pt x="2633241" y="638444"/>
                  </a:lnTo>
                  <a:lnTo>
                    <a:pt x="0" y="6384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baseline="0" dirty="0">
                  <a:solidFill>
                    <a:schemeClr val="tx1"/>
                  </a:solidFill>
                </a:rPr>
                <a:t>Complete the Advanced Standing Optometry Preparatory Program (ASOPP) </a:t>
              </a:r>
              <a:r>
                <a:rPr lang="en-US" sz="900" kern="1200" baseline="0" dirty="0">
                  <a:solidFill>
                    <a:schemeClr val="tx1"/>
                  </a:solidFill>
                  <a:hlinkClick r:id="rId2"/>
                </a:rPr>
                <a:t>https://uwaterloo.ca/advanced-standing-optometry-preparatory-program </a:t>
              </a:r>
              <a:r>
                <a:rPr lang="en-US" sz="900" kern="1200" baseline="0" dirty="0">
                  <a:solidFill>
                    <a:schemeClr val="tx1"/>
                  </a:solidFill>
                </a:rPr>
                <a:t>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New program in effect Spring 2022</a:t>
              </a:r>
              <a:endParaRPr lang="en-CA" sz="900" kern="1200" baseline="0" dirty="0">
                <a:solidFill>
                  <a:schemeClr val="tx1"/>
                </a:solidFill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E408633-5F03-443F-8D80-7D8037148AD2}"/>
                </a:ext>
              </a:extLst>
            </p:cNvPr>
            <p:cNvSpPr/>
            <p:nvPr/>
          </p:nvSpPr>
          <p:spPr>
            <a:xfrm>
              <a:off x="4245923" y="977280"/>
              <a:ext cx="4298604" cy="491960"/>
            </a:xfrm>
            <a:custGeom>
              <a:avLst/>
              <a:gdLst>
                <a:gd name="connsiteX0" fmla="*/ 4251031 w 4251031"/>
                <a:gd name="connsiteY0" fmla="*/ 0 h 491960"/>
                <a:gd name="connsiteX1" fmla="*/ 4251031 w 4251031"/>
                <a:gd name="connsiteY1" fmla="*/ 263080 h 491960"/>
                <a:gd name="connsiteX2" fmla="*/ 0 w 4251031"/>
                <a:gd name="connsiteY2" fmla="*/ 263080 h 491960"/>
                <a:gd name="connsiteX3" fmla="*/ 0 w 4251031"/>
                <a:gd name="connsiteY3" fmla="*/ 491960 h 491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51031" h="491960">
                  <a:moveTo>
                    <a:pt x="4251031" y="0"/>
                  </a:moveTo>
                  <a:lnTo>
                    <a:pt x="4251031" y="263080"/>
                  </a:lnTo>
                  <a:lnTo>
                    <a:pt x="0" y="263080"/>
                  </a:lnTo>
                  <a:lnTo>
                    <a:pt x="0" y="49196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763" tIns="-69020" rIns="-764" bIns="-69021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0E58789-1788-4796-BE4C-DEB3F6B9FBC0}"/>
                </a:ext>
              </a:extLst>
            </p:cNvPr>
            <p:cNvSpPr/>
            <p:nvPr/>
          </p:nvSpPr>
          <p:spPr>
            <a:xfrm>
              <a:off x="7684683" y="340636"/>
              <a:ext cx="1735069" cy="638444"/>
            </a:xfrm>
            <a:custGeom>
              <a:avLst/>
              <a:gdLst>
                <a:gd name="connsiteX0" fmla="*/ 0 w 1624543"/>
                <a:gd name="connsiteY0" fmla="*/ 0 h 638444"/>
                <a:gd name="connsiteX1" fmla="*/ 1624543 w 1624543"/>
                <a:gd name="connsiteY1" fmla="*/ 0 h 638444"/>
                <a:gd name="connsiteX2" fmla="*/ 1624543 w 1624543"/>
                <a:gd name="connsiteY2" fmla="*/ 638444 h 638444"/>
                <a:gd name="connsiteX3" fmla="*/ 0 w 1624543"/>
                <a:gd name="connsiteY3" fmla="*/ 638444 h 638444"/>
                <a:gd name="connsiteX4" fmla="*/ 0 w 1624543"/>
                <a:gd name="connsiteY4" fmla="*/ 0 h 638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4543" h="638444">
                  <a:moveTo>
                    <a:pt x="0" y="0"/>
                  </a:moveTo>
                  <a:lnTo>
                    <a:pt x="1624543" y="0"/>
                  </a:lnTo>
                  <a:lnTo>
                    <a:pt x="1624543" y="638444"/>
                  </a:lnTo>
                  <a:lnTo>
                    <a:pt x="0" y="6384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baseline="0" dirty="0">
                  <a:solidFill>
                    <a:sysClr val="windowText" lastClr="000000"/>
                  </a:solidFill>
                </a:rPr>
                <a:t>Successful completion of the Optometry Examining Board of Canada (OEBC) national exam</a:t>
              </a:r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900" kern="1200" baseline="0" dirty="0">
                  <a:solidFill>
                    <a:sysClr val="windowText" lastClr="000000"/>
                  </a:solidFill>
                </a:rPr>
                <a:t>https://oebc.ca/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E36F7B7-EB28-483C-AB7D-79E9E5A2EAAF}"/>
                </a:ext>
              </a:extLst>
            </p:cNvPr>
            <p:cNvSpPr/>
            <p:nvPr/>
          </p:nvSpPr>
          <p:spPr>
            <a:xfrm>
              <a:off x="5082282" y="1775125"/>
              <a:ext cx="336277" cy="91440"/>
            </a:xfrm>
            <a:custGeom>
              <a:avLst/>
              <a:gdLst>
                <a:gd name="connsiteX0" fmla="*/ 0 w 336277"/>
                <a:gd name="connsiteY0" fmla="*/ 45738 h 91440"/>
                <a:gd name="connsiteX1" fmla="*/ 185238 w 336277"/>
                <a:gd name="connsiteY1" fmla="*/ 45738 h 91440"/>
                <a:gd name="connsiteX2" fmla="*/ 185238 w 336277"/>
                <a:gd name="connsiteY2" fmla="*/ 45720 h 91440"/>
                <a:gd name="connsiteX3" fmla="*/ 336277 w 336277"/>
                <a:gd name="connsiteY3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277" h="91440">
                  <a:moveTo>
                    <a:pt x="0" y="45738"/>
                  </a:moveTo>
                  <a:lnTo>
                    <a:pt x="185238" y="45738"/>
                  </a:lnTo>
                  <a:lnTo>
                    <a:pt x="185238" y="45720"/>
                  </a:lnTo>
                  <a:lnTo>
                    <a:pt x="336277" y="4572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9312" tIns="-269281" rIns="179313" bIns="-269282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89A7F40-04A9-47F6-B51A-6CD214E21BEB}"/>
                </a:ext>
              </a:extLst>
            </p:cNvPr>
            <p:cNvSpPr/>
            <p:nvPr/>
          </p:nvSpPr>
          <p:spPr>
            <a:xfrm>
              <a:off x="3407764" y="1501641"/>
              <a:ext cx="1605364" cy="638444"/>
            </a:xfrm>
            <a:custGeom>
              <a:avLst/>
              <a:gdLst>
                <a:gd name="connsiteX0" fmla="*/ 0 w 10000"/>
                <a:gd name="connsiteY0" fmla="*/ 5000 h 10000"/>
                <a:gd name="connsiteX1" fmla="*/ 2000 w 10000"/>
                <a:gd name="connsiteY1" fmla="*/ 0 h 10000"/>
                <a:gd name="connsiteX2" fmla="*/ 8000 w 10000"/>
                <a:gd name="connsiteY2" fmla="*/ 0 h 10000"/>
                <a:gd name="connsiteX3" fmla="*/ 10000 w 10000"/>
                <a:gd name="connsiteY3" fmla="*/ 5000 h 10000"/>
                <a:gd name="connsiteX4" fmla="*/ 8000 w 10000"/>
                <a:gd name="connsiteY4" fmla="*/ 10000 h 10000"/>
                <a:gd name="connsiteX5" fmla="*/ 2000 w 10000"/>
                <a:gd name="connsiteY5" fmla="*/ 10000 h 10000"/>
                <a:gd name="connsiteX6" fmla="*/ 0 w 10000"/>
                <a:gd name="connsiteY6" fmla="*/ 5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0">
                  <a:moveTo>
                    <a:pt x="0" y="5000"/>
                  </a:moveTo>
                  <a:lnTo>
                    <a:pt x="2000" y="0"/>
                  </a:lnTo>
                  <a:lnTo>
                    <a:pt x="8000" y="0"/>
                  </a:lnTo>
                  <a:lnTo>
                    <a:pt x="10000" y="5000"/>
                  </a:lnTo>
                  <a:lnTo>
                    <a:pt x="8000" y="10000"/>
                  </a:lnTo>
                  <a:lnTo>
                    <a:pt x="2000" y="10000"/>
                  </a:lnTo>
                  <a:lnTo>
                    <a:pt x="0" y="500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399271" tIns="64008" rIns="399271" bIns="64008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kern="1200" baseline="0" dirty="0">
                  <a:solidFill>
                    <a:sysClr val="windowText" lastClr="000000"/>
                  </a:solidFill>
                </a:rPr>
                <a:t>Provide/Complete the following</a:t>
              </a:r>
              <a:endParaRPr lang="en-CA" sz="800" kern="120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61366D8-7B15-4453-AAC6-CA2A7790B559}"/>
                </a:ext>
              </a:extLst>
            </p:cNvPr>
            <p:cNvSpPr/>
            <p:nvPr/>
          </p:nvSpPr>
          <p:spPr>
            <a:xfrm>
              <a:off x="3214601" y="2138268"/>
              <a:ext cx="2575434" cy="276669"/>
            </a:xfrm>
            <a:custGeom>
              <a:avLst/>
              <a:gdLst>
                <a:gd name="connsiteX0" fmla="*/ 2575434 w 2575434"/>
                <a:gd name="connsiteY0" fmla="*/ 0 h 276669"/>
                <a:gd name="connsiteX1" fmla="*/ 2575434 w 2575434"/>
                <a:gd name="connsiteY1" fmla="*/ 155434 h 276669"/>
                <a:gd name="connsiteX2" fmla="*/ 0 w 2575434"/>
                <a:gd name="connsiteY2" fmla="*/ 155434 h 276669"/>
                <a:gd name="connsiteX3" fmla="*/ 0 w 2575434"/>
                <a:gd name="connsiteY3" fmla="*/ 276669 h 27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5434" h="276669">
                  <a:moveTo>
                    <a:pt x="2575434" y="0"/>
                  </a:moveTo>
                  <a:lnTo>
                    <a:pt x="2575434" y="155434"/>
                  </a:lnTo>
                  <a:lnTo>
                    <a:pt x="0" y="155434"/>
                  </a:lnTo>
                  <a:lnTo>
                    <a:pt x="0" y="276669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tailEnd type="triangle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7078" tIns="-176666" rIns="1257078" bIns="-17666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CBA273E-C178-4A1C-9796-D58087D97C03}"/>
                </a:ext>
              </a:extLst>
            </p:cNvPr>
            <p:cNvSpPr/>
            <p:nvPr/>
          </p:nvSpPr>
          <p:spPr>
            <a:xfrm>
              <a:off x="5450959" y="1501623"/>
              <a:ext cx="678153" cy="638444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0800" y="17322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19045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baseline="0" dirty="0">
                  <a:solidFill>
                    <a:sysClr val="windowText" lastClr="000000"/>
                  </a:solidFill>
                </a:rPr>
                <a:t>Application Form</a:t>
              </a:r>
              <a:endParaRPr lang="en-CA" sz="900" kern="120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86A6DC-D001-4B36-9655-2FAA61C6DDD6}"/>
                </a:ext>
              </a:extLst>
            </p:cNvPr>
            <p:cNvSpPr/>
            <p:nvPr/>
          </p:nvSpPr>
          <p:spPr>
            <a:xfrm>
              <a:off x="3551878" y="2720840"/>
              <a:ext cx="261317" cy="91440"/>
            </a:xfrm>
            <a:custGeom>
              <a:avLst/>
              <a:gdLst>
                <a:gd name="connsiteX0" fmla="*/ 0 w 261317"/>
                <a:gd name="connsiteY0" fmla="*/ 45720 h 91440"/>
                <a:gd name="connsiteX1" fmla="*/ 261317 w 261317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1317" h="91440">
                  <a:moveTo>
                    <a:pt x="0" y="45720"/>
                  </a:moveTo>
                  <a:lnTo>
                    <a:pt x="261317" y="4572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994" tIns="-269280" rIns="128994" bIns="-26928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3523EF4-F600-43CB-AE3E-04B6CF021DAF}"/>
                </a:ext>
              </a:extLst>
            </p:cNvPr>
            <p:cNvSpPr/>
            <p:nvPr/>
          </p:nvSpPr>
          <p:spPr>
            <a:xfrm>
              <a:off x="2875524" y="2447337"/>
              <a:ext cx="678153" cy="638444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0800" y="17322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19045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baseline="0" dirty="0">
                  <a:solidFill>
                    <a:sysClr val="windowText" lastClr="000000"/>
                  </a:solidFill>
                </a:rPr>
                <a:t>Recent Passport Photo	</a:t>
              </a:r>
              <a:endParaRPr lang="en-CA" sz="900" kern="120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D982E63-17C6-4EAF-8C30-8123E36C0E5F}"/>
                </a:ext>
              </a:extLst>
            </p:cNvPr>
            <p:cNvSpPr/>
            <p:nvPr/>
          </p:nvSpPr>
          <p:spPr>
            <a:xfrm>
              <a:off x="4737780" y="2720840"/>
              <a:ext cx="242948" cy="91440"/>
            </a:xfrm>
            <a:custGeom>
              <a:avLst/>
              <a:gdLst>
                <a:gd name="connsiteX0" fmla="*/ 0 w 242948"/>
                <a:gd name="connsiteY0" fmla="*/ 45720 h 91440"/>
                <a:gd name="connsiteX1" fmla="*/ 242948 w 242948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948" h="91440">
                  <a:moveTo>
                    <a:pt x="0" y="45720"/>
                  </a:moveTo>
                  <a:lnTo>
                    <a:pt x="242948" y="4572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713" tIns="-269280" rIns="120714" bIns="-26928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2C737E13-68DE-4B55-BF07-855623F3489A}"/>
                </a:ext>
              </a:extLst>
            </p:cNvPr>
            <p:cNvSpPr/>
            <p:nvPr/>
          </p:nvSpPr>
          <p:spPr>
            <a:xfrm>
              <a:off x="3845595" y="2447337"/>
              <a:ext cx="893984" cy="638444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0800" y="17322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19045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baseline="0" dirty="0">
                  <a:solidFill>
                    <a:sysClr val="windowText" lastClr="000000"/>
                  </a:solidFill>
                </a:rPr>
                <a:t>Proof of Canadian Citizenship</a:t>
              </a:r>
              <a:endParaRPr lang="en-CA" sz="900" kern="120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15F5A25-3D92-4845-B4F3-A3D72A92E394}"/>
                </a:ext>
              </a:extLst>
            </p:cNvPr>
            <p:cNvSpPr/>
            <p:nvPr/>
          </p:nvSpPr>
          <p:spPr>
            <a:xfrm>
              <a:off x="7027240" y="2720840"/>
              <a:ext cx="215620" cy="91440"/>
            </a:xfrm>
            <a:custGeom>
              <a:avLst/>
              <a:gdLst>
                <a:gd name="connsiteX0" fmla="*/ 0 w 215620"/>
                <a:gd name="connsiteY0" fmla="*/ 45720 h 91440"/>
                <a:gd name="connsiteX1" fmla="*/ 215620 w 215620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5620" h="91440">
                  <a:moveTo>
                    <a:pt x="0" y="45720"/>
                  </a:moveTo>
                  <a:lnTo>
                    <a:pt x="215620" y="4572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394" tIns="-269280" rIns="108394" bIns="-26928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FB6DFE8-C4C3-48FA-AC08-102F016A0E49}"/>
                </a:ext>
              </a:extLst>
            </p:cNvPr>
            <p:cNvSpPr/>
            <p:nvPr/>
          </p:nvSpPr>
          <p:spPr>
            <a:xfrm>
              <a:off x="5013128" y="2447337"/>
              <a:ext cx="2015911" cy="638444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0800" y="17322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19045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baseline="0" dirty="0">
                  <a:solidFill>
                    <a:sysClr val="windowText" lastClr="000000"/>
                  </a:solidFill>
                </a:rPr>
                <a:t>If applicable, Permanent Resident status under Immigration Act (Canada)</a:t>
              </a:r>
              <a:endParaRPr lang="en-CA" sz="900" kern="120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FA9A60F-6014-4CCE-A4BD-5683607D17B1}"/>
                </a:ext>
              </a:extLst>
            </p:cNvPr>
            <p:cNvSpPr/>
            <p:nvPr/>
          </p:nvSpPr>
          <p:spPr>
            <a:xfrm>
              <a:off x="3381157" y="3083982"/>
              <a:ext cx="4793424" cy="267079"/>
            </a:xfrm>
            <a:custGeom>
              <a:avLst/>
              <a:gdLst>
                <a:gd name="connsiteX0" fmla="*/ 4793424 w 4793424"/>
                <a:gd name="connsiteY0" fmla="*/ 0 h 267079"/>
                <a:gd name="connsiteX1" fmla="*/ 4793424 w 4793424"/>
                <a:gd name="connsiteY1" fmla="*/ 150639 h 267079"/>
                <a:gd name="connsiteX2" fmla="*/ 0 w 4793424"/>
                <a:gd name="connsiteY2" fmla="*/ 150639 h 267079"/>
                <a:gd name="connsiteX3" fmla="*/ 0 w 4793424"/>
                <a:gd name="connsiteY3" fmla="*/ 267079 h 267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93424" h="267079">
                  <a:moveTo>
                    <a:pt x="4793424" y="0"/>
                  </a:moveTo>
                  <a:lnTo>
                    <a:pt x="4793424" y="150639"/>
                  </a:lnTo>
                  <a:lnTo>
                    <a:pt x="0" y="150639"/>
                  </a:lnTo>
                  <a:lnTo>
                    <a:pt x="0" y="26707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73079" tIns="-181460" rIns="2173080" bIns="-181461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4CDBEE4-C508-4E61-B3C5-1C4A32D572E5}"/>
                </a:ext>
              </a:extLst>
            </p:cNvPr>
            <p:cNvSpPr/>
            <p:nvPr/>
          </p:nvSpPr>
          <p:spPr>
            <a:xfrm>
              <a:off x="7275261" y="2447337"/>
              <a:ext cx="1798639" cy="638444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0800" y="17322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19045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baseline="0" dirty="0">
                  <a:solidFill>
                    <a:sysClr val="windowText" lastClr="000000"/>
                  </a:solidFill>
                </a:rPr>
                <a:t>If applicable, authorization under the Immigration Act (Canada) to engage in practice of Optometry</a:t>
              </a:r>
              <a:endParaRPr lang="en-CA" sz="900" kern="120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67BEADA-A7D9-48BC-9148-F8C208FD9015}"/>
                </a:ext>
              </a:extLst>
            </p:cNvPr>
            <p:cNvSpPr/>
            <p:nvPr/>
          </p:nvSpPr>
          <p:spPr>
            <a:xfrm>
              <a:off x="3843795" y="3656946"/>
              <a:ext cx="350999" cy="91440"/>
            </a:xfrm>
            <a:custGeom>
              <a:avLst/>
              <a:gdLst>
                <a:gd name="connsiteX0" fmla="*/ 0 w 350999"/>
                <a:gd name="connsiteY0" fmla="*/ 45738 h 91440"/>
                <a:gd name="connsiteX1" fmla="*/ 192599 w 350999"/>
                <a:gd name="connsiteY1" fmla="*/ 45738 h 91440"/>
                <a:gd name="connsiteX2" fmla="*/ 192599 w 350999"/>
                <a:gd name="connsiteY2" fmla="*/ 45720 h 91440"/>
                <a:gd name="connsiteX3" fmla="*/ 350999 w 350999"/>
                <a:gd name="connsiteY3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0999" h="91440">
                  <a:moveTo>
                    <a:pt x="0" y="45738"/>
                  </a:moveTo>
                  <a:lnTo>
                    <a:pt x="192599" y="45738"/>
                  </a:lnTo>
                  <a:lnTo>
                    <a:pt x="192599" y="45720"/>
                  </a:lnTo>
                  <a:lnTo>
                    <a:pt x="350999" y="4572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4702" tIns="-269280" rIns="184702" bIns="-26928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C648F21-E885-4FA9-B8E8-2DFBCF30A8F4}"/>
                </a:ext>
              </a:extLst>
            </p:cNvPr>
            <p:cNvSpPr/>
            <p:nvPr/>
          </p:nvSpPr>
          <p:spPr>
            <a:xfrm>
              <a:off x="2916719" y="3383462"/>
              <a:ext cx="928876" cy="638444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0800" y="17322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19045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baseline="0" dirty="0">
                  <a:solidFill>
                    <a:sysClr val="windowText" lastClr="000000"/>
                  </a:solidFill>
                </a:rPr>
                <a:t>Certified copies of all academic transcripts</a:t>
              </a:r>
              <a:endParaRPr lang="en-CA" sz="900" kern="120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55D30F0-9BCA-4D58-9BE5-A02B099161D9}"/>
                </a:ext>
              </a:extLst>
            </p:cNvPr>
            <p:cNvSpPr/>
            <p:nvPr/>
          </p:nvSpPr>
          <p:spPr>
            <a:xfrm>
              <a:off x="2872620" y="4020089"/>
              <a:ext cx="2396993" cy="283881"/>
            </a:xfrm>
            <a:custGeom>
              <a:avLst/>
              <a:gdLst>
                <a:gd name="connsiteX0" fmla="*/ 2396993 w 2396993"/>
                <a:gd name="connsiteY0" fmla="*/ 0 h 283881"/>
                <a:gd name="connsiteX1" fmla="*/ 2396993 w 2396993"/>
                <a:gd name="connsiteY1" fmla="*/ 159040 h 283881"/>
                <a:gd name="connsiteX2" fmla="*/ 0 w 2396993"/>
                <a:gd name="connsiteY2" fmla="*/ 159040 h 283881"/>
                <a:gd name="connsiteX3" fmla="*/ 0 w 2396993"/>
                <a:gd name="connsiteY3" fmla="*/ 283881 h 283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96993" h="283881">
                  <a:moveTo>
                    <a:pt x="2396993" y="0"/>
                  </a:moveTo>
                  <a:lnTo>
                    <a:pt x="2396993" y="159040"/>
                  </a:lnTo>
                  <a:lnTo>
                    <a:pt x="0" y="159040"/>
                  </a:lnTo>
                  <a:lnTo>
                    <a:pt x="0" y="28388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333" tIns="-173059" rIns="9333" bIns="-17306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337DE244-97D4-4F7F-A10C-E4EEE30F41AC}"/>
                </a:ext>
              </a:extLst>
            </p:cNvPr>
            <p:cNvSpPr/>
            <p:nvPr/>
          </p:nvSpPr>
          <p:spPr>
            <a:xfrm>
              <a:off x="4227194" y="3383444"/>
              <a:ext cx="2084839" cy="638444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0800" y="17322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19045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baseline="0" dirty="0">
                  <a:solidFill>
                    <a:sysClr val="windowText" lastClr="000000"/>
                  </a:solidFill>
                </a:rPr>
                <a:t>Certificate of Standing form completed from all jurisdictions in which licensed</a:t>
              </a:r>
              <a:endParaRPr lang="en-CA" sz="900" kern="120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9FC84AF3-6E6B-466A-9A94-C9C0E44EABA7}"/>
                </a:ext>
              </a:extLst>
            </p:cNvPr>
            <p:cNvSpPr/>
            <p:nvPr/>
          </p:nvSpPr>
          <p:spPr>
            <a:xfrm>
              <a:off x="2872620" y="4939358"/>
              <a:ext cx="309340" cy="267066"/>
            </a:xfrm>
            <a:custGeom>
              <a:avLst/>
              <a:gdLst>
                <a:gd name="connsiteX0" fmla="*/ 0 w 309340"/>
                <a:gd name="connsiteY0" fmla="*/ 0 h 267066"/>
                <a:gd name="connsiteX1" fmla="*/ 0 w 309340"/>
                <a:gd name="connsiteY1" fmla="*/ 150633 h 267066"/>
                <a:gd name="connsiteX2" fmla="*/ 309340 w 309340"/>
                <a:gd name="connsiteY2" fmla="*/ 150633 h 267066"/>
                <a:gd name="connsiteX3" fmla="*/ 309340 w 309340"/>
                <a:gd name="connsiteY3" fmla="*/ 267066 h 26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340" h="267066">
                  <a:moveTo>
                    <a:pt x="0" y="0"/>
                  </a:moveTo>
                  <a:lnTo>
                    <a:pt x="0" y="150633"/>
                  </a:lnTo>
                  <a:lnTo>
                    <a:pt x="309340" y="150633"/>
                  </a:lnTo>
                  <a:lnTo>
                    <a:pt x="309340" y="26706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6245" tIns="-181468" rIns="146245" bIns="-181468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806E2E5-5578-45D6-820F-2E20EB7B5D44}"/>
                </a:ext>
              </a:extLst>
            </p:cNvPr>
            <p:cNvSpPr/>
            <p:nvPr/>
          </p:nvSpPr>
          <p:spPr>
            <a:xfrm>
              <a:off x="2097514" y="4336370"/>
              <a:ext cx="1550213" cy="604787"/>
            </a:xfrm>
            <a:custGeom>
              <a:avLst/>
              <a:gdLst>
                <a:gd name="connsiteX0" fmla="*/ 0 w 1550213"/>
                <a:gd name="connsiteY0" fmla="*/ 0 h 604787"/>
                <a:gd name="connsiteX1" fmla="*/ 1550213 w 1550213"/>
                <a:gd name="connsiteY1" fmla="*/ 0 h 604787"/>
                <a:gd name="connsiteX2" fmla="*/ 1550213 w 1550213"/>
                <a:gd name="connsiteY2" fmla="*/ 604787 h 604787"/>
                <a:gd name="connsiteX3" fmla="*/ 0 w 1550213"/>
                <a:gd name="connsiteY3" fmla="*/ 604787 h 604787"/>
                <a:gd name="connsiteX4" fmla="*/ 0 w 1550213"/>
                <a:gd name="connsiteY4" fmla="*/ 0 h 60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0213" h="604787">
                  <a:moveTo>
                    <a:pt x="0" y="0"/>
                  </a:moveTo>
                  <a:lnTo>
                    <a:pt x="1550213" y="0"/>
                  </a:lnTo>
                  <a:lnTo>
                    <a:pt x="1550213" y="604787"/>
                  </a:lnTo>
                  <a:lnTo>
                    <a:pt x="0" y="6047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baseline="0" dirty="0">
                  <a:solidFill>
                    <a:sysClr val="windowText" lastClr="000000"/>
                  </a:solidFill>
                </a:rPr>
                <a:t>Payment of application/jurisprudence exam fees</a:t>
              </a:r>
              <a:endParaRPr lang="en-CA" sz="900" kern="120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D325071-916F-4D7F-B4D5-D9465FFDFD3F}"/>
                </a:ext>
              </a:extLst>
            </p:cNvPr>
            <p:cNvSpPr/>
            <p:nvPr/>
          </p:nvSpPr>
          <p:spPr>
            <a:xfrm>
              <a:off x="3136241" y="5731464"/>
              <a:ext cx="91440" cy="267052"/>
            </a:xfrm>
            <a:custGeom>
              <a:avLst/>
              <a:gdLst>
                <a:gd name="connsiteX0" fmla="*/ 45720 w 91440"/>
                <a:gd name="connsiteY0" fmla="*/ 0 h 267052"/>
                <a:gd name="connsiteX1" fmla="*/ 45720 w 91440"/>
                <a:gd name="connsiteY1" fmla="*/ 150626 h 267052"/>
                <a:gd name="connsiteX2" fmla="*/ 136302 w 91440"/>
                <a:gd name="connsiteY2" fmla="*/ 150626 h 267052"/>
                <a:gd name="connsiteX3" fmla="*/ 136302 w 91440"/>
                <a:gd name="connsiteY3" fmla="*/ 267052 h 267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40" h="267052">
                  <a:moveTo>
                    <a:pt x="45720" y="0"/>
                  </a:moveTo>
                  <a:lnTo>
                    <a:pt x="45720" y="150626"/>
                  </a:lnTo>
                  <a:lnTo>
                    <a:pt x="136302" y="150626"/>
                  </a:lnTo>
                  <a:lnTo>
                    <a:pt x="136302" y="267052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tailEnd type="triangle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109" tIns="-181473" rIns="43111" bIns="-18147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BC227F6-0C60-4C4D-97E2-FCDE4FCFD7F7}"/>
                </a:ext>
              </a:extLst>
            </p:cNvPr>
            <p:cNvSpPr/>
            <p:nvPr/>
          </p:nvSpPr>
          <p:spPr>
            <a:xfrm>
              <a:off x="2097514" y="5238824"/>
              <a:ext cx="2129679" cy="494440"/>
            </a:xfrm>
            <a:custGeom>
              <a:avLst/>
              <a:gdLst>
                <a:gd name="connsiteX0" fmla="*/ 0 w 1948740"/>
                <a:gd name="connsiteY0" fmla="*/ 0 h 494440"/>
                <a:gd name="connsiteX1" fmla="*/ 1948740 w 1948740"/>
                <a:gd name="connsiteY1" fmla="*/ 0 h 494440"/>
                <a:gd name="connsiteX2" fmla="*/ 1948740 w 1948740"/>
                <a:gd name="connsiteY2" fmla="*/ 494440 h 494440"/>
                <a:gd name="connsiteX3" fmla="*/ 0 w 1948740"/>
                <a:gd name="connsiteY3" fmla="*/ 494440 h 494440"/>
                <a:gd name="connsiteX4" fmla="*/ 0 w 1948740"/>
                <a:gd name="connsiteY4" fmla="*/ 0 h 49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8740" h="494440">
                  <a:moveTo>
                    <a:pt x="0" y="0"/>
                  </a:moveTo>
                  <a:lnTo>
                    <a:pt x="1948740" y="0"/>
                  </a:lnTo>
                  <a:lnTo>
                    <a:pt x="1948740" y="494440"/>
                  </a:lnTo>
                  <a:lnTo>
                    <a:pt x="0" y="4944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baseline="0" dirty="0">
                  <a:solidFill>
                    <a:sysClr val="windowText" lastClr="000000"/>
                  </a:solidFill>
                </a:rPr>
                <a:t>Collects all information / confirms uploaded online and informs Registrar when application is ready for review</a:t>
              </a:r>
              <a:endParaRPr lang="en-CA" sz="900" kern="120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EE5D823-B37D-4B5E-92D8-A1E9F5753349}"/>
                </a:ext>
              </a:extLst>
            </p:cNvPr>
            <p:cNvSpPr/>
            <p:nvPr/>
          </p:nvSpPr>
          <p:spPr>
            <a:xfrm>
              <a:off x="4263707" y="4638773"/>
              <a:ext cx="215710" cy="1639364"/>
            </a:xfrm>
            <a:custGeom>
              <a:avLst/>
              <a:gdLst>
                <a:gd name="connsiteX0" fmla="*/ 0 w 215710"/>
                <a:gd name="connsiteY0" fmla="*/ 1639364 h 1639364"/>
                <a:gd name="connsiteX1" fmla="*/ 124955 w 215710"/>
                <a:gd name="connsiteY1" fmla="*/ 1639364 h 1639364"/>
                <a:gd name="connsiteX2" fmla="*/ 124955 w 215710"/>
                <a:gd name="connsiteY2" fmla="*/ 0 h 1639364"/>
                <a:gd name="connsiteX3" fmla="*/ 215710 w 215710"/>
                <a:gd name="connsiteY3" fmla="*/ 0 h 1639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710" h="1639364">
                  <a:moveTo>
                    <a:pt x="0" y="1639364"/>
                  </a:moveTo>
                  <a:lnTo>
                    <a:pt x="124955" y="1639364"/>
                  </a:lnTo>
                  <a:lnTo>
                    <a:pt x="124955" y="0"/>
                  </a:lnTo>
                  <a:lnTo>
                    <a:pt x="21571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979" tIns="504682" rIns="38978" bIns="504682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52529102-EF71-47A3-9792-5E60CD460E15}"/>
                </a:ext>
              </a:extLst>
            </p:cNvPr>
            <p:cNvSpPr/>
            <p:nvPr/>
          </p:nvSpPr>
          <p:spPr>
            <a:xfrm>
              <a:off x="2279579" y="6030917"/>
              <a:ext cx="1985927" cy="494440"/>
            </a:xfrm>
            <a:custGeom>
              <a:avLst/>
              <a:gdLst>
                <a:gd name="connsiteX0" fmla="*/ 0 w 1985927"/>
                <a:gd name="connsiteY0" fmla="*/ 0 h 494440"/>
                <a:gd name="connsiteX1" fmla="*/ 1985927 w 1985927"/>
                <a:gd name="connsiteY1" fmla="*/ 0 h 494440"/>
                <a:gd name="connsiteX2" fmla="*/ 1985927 w 1985927"/>
                <a:gd name="connsiteY2" fmla="*/ 494440 h 494440"/>
                <a:gd name="connsiteX3" fmla="*/ 0 w 1985927"/>
                <a:gd name="connsiteY3" fmla="*/ 494440 h 494440"/>
                <a:gd name="connsiteX4" fmla="*/ 0 w 1985927"/>
                <a:gd name="connsiteY4" fmla="*/ 0 h 49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5927" h="494440">
                  <a:moveTo>
                    <a:pt x="0" y="0"/>
                  </a:moveTo>
                  <a:lnTo>
                    <a:pt x="1985927" y="0"/>
                  </a:lnTo>
                  <a:lnTo>
                    <a:pt x="1985927" y="494440"/>
                  </a:lnTo>
                  <a:lnTo>
                    <a:pt x="0" y="4944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baseline="0" dirty="0">
                  <a:solidFill>
                    <a:sysClr val="windowText" lastClr="000000"/>
                  </a:solidFill>
                </a:rPr>
                <a:t>Reviews application. If accepted, an email is sent with instructions for the Jurisprudence Exam</a:t>
              </a:r>
              <a:endParaRPr lang="en-CA" sz="900" kern="120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EB35F29-0ABE-4498-8F87-557EBBDDE2FB}"/>
                </a:ext>
              </a:extLst>
            </p:cNvPr>
            <p:cNvSpPr/>
            <p:nvPr/>
          </p:nvSpPr>
          <p:spPr>
            <a:xfrm>
              <a:off x="5678586" y="4939367"/>
              <a:ext cx="229562" cy="1049515"/>
            </a:xfrm>
            <a:custGeom>
              <a:avLst/>
              <a:gdLst>
                <a:gd name="connsiteX0" fmla="*/ 0 w 229562"/>
                <a:gd name="connsiteY0" fmla="*/ 0 h 1049515"/>
                <a:gd name="connsiteX1" fmla="*/ 0 w 229562"/>
                <a:gd name="connsiteY1" fmla="*/ 541857 h 1049515"/>
                <a:gd name="connsiteX2" fmla="*/ 229562 w 229562"/>
                <a:gd name="connsiteY2" fmla="*/ 541857 h 1049515"/>
                <a:gd name="connsiteX3" fmla="*/ 229562 w 229562"/>
                <a:gd name="connsiteY3" fmla="*/ 1049515 h 1049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562" h="1049515">
                  <a:moveTo>
                    <a:pt x="0" y="0"/>
                  </a:moveTo>
                  <a:lnTo>
                    <a:pt x="0" y="541857"/>
                  </a:lnTo>
                  <a:lnTo>
                    <a:pt x="229562" y="541857"/>
                  </a:lnTo>
                  <a:lnTo>
                    <a:pt x="229562" y="1049515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406314" tIns="209757" rIns="-406314" bIns="209758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9CB38AC-8369-4EBD-BDEA-77B27E1EAED7}"/>
                </a:ext>
              </a:extLst>
            </p:cNvPr>
            <p:cNvSpPr/>
            <p:nvPr/>
          </p:nvSpPr>
          <p:spPr>
            <a:xfrm>
              <a:off x="4511818" y="4336379"/>
              <a:ext cx="2333536" cy="604787"/>
            </a:xfrm>
            <a:custGeom>
              <a:avLst/>
              <a:gdLst>
                <a:gd name="connsiteX0" fmla="*/ 0 w 2333536"/>
                <a:gd name="connsiteY0" fmla="*/ 0 h 604787"/>
                <a:gd name="connsiteX1" fmla="*/ 2333536 w 2333536"/>
                <a:gd name="connsiteY1" fmla="*/ 0 h 604787"/>
                <a:gd name="connsiteX2" fmla="*/ 2333536 w 2333536"/>
                <a:gd name="connsiteY2" fmla="*/ 604787 h 604787"/>
                <a:gd name="connsiteX3" fmla="*/ 0 w 2333536"/>
                <a:gd name="connsiteY3" fmla="*/ 604787 h 604787"/>
                <a:gd name="connsiteX4" fmla="*/ 0 w 2333536"/>
                <a:gd name="connsiteY4" fmla="*/ 0 h 60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3536" h="604787">
                  <a:moveTo>
                    <a:pt x="0" y="0"/>
                  </a:moveTo>
                  <a:lnTo>
                    <a:pt x="2333536" y="0"/>
                  </a:lnTo>
                  <a:lnTo>
                    <a:pt x="2333536" y="604787"/>
                  </a:lnTo>
                  <a:lnTo>
                    <a:pt x="0" y="6047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baseline="0" dirty="0">
                  <a:solidFill>
                    <a:sysClr val="windowText" lastClr="000000"/>
                  </a:solidFill>
                </a:rPr>
                <a:t>Applicant receives Exam Material and access to the exam. They have ten (10) days to complete it. Once completed the Registrar will review.</a:t>
              </a:r>
              <a:endParaRPr lang="en-CA" sz="900" kern="120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9287E86-CDF4-423F-9BB2-1E187AA7AB96}"/>
                </a:ext>
              </a:extLst>
            </p:cNvPr>
            <p:cNvSpPr/>
            <p:nvPr/>
          </p:nvSpPr>
          <p:spPr>
            <a:xfrm>
              <a:off x="7014634" y="4638773"/>
              <a:ext cx="353385" cy="1629729"/>
            </a:xfrm>
            <a:custGeom>
              <a:avLst/>
              <a:gdLst>
                <a:gd name="connsiteX0" fmla="*/ 0 w 353385"/>
                <a:gd name="connsiteY0" fmla="*/ 1629729 h 1629729"/>
                <a:gd name="connsiteX1" fmla="*/ 193792 w 353385"/>
                <a:gd name="connsiteY1" fmla="*/ 1629729 h 1629729"/>
                <a:gd name="connsiteX2" fmla="*/ 193792 w 353385"/>
                <a:gd name="connsiteY2" fmla="*/ 0 h 1629729"/>
                <a:gd name="connsiteX3" fmla="*/ 353385 w 353385"/>
                <a:gd name="connsiteY3" fmla="*/ 0 h 1629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385" h="1629729">
                  <a:moveTo>
                    <a:pt x="0" y="1629729"/>
                  </a:moveTo>
                  <a:lnTo>
                    <a:pt x="193792" y="1629729"/>
                  </a:lnTo>
                  <a:lnTo>
                    <a:pt x="193792" y="0"/>
                  </a:lnTo>
                  <a:lnTo>
                    <a:pt x="353385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000" tIns="499865" rIns="107000" bIns="499864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ABDB06C9-AD13-4BB2-BEEE-117575F82580}"/>
                </a:ext>
              </a:extLst>
            </p:cNvPr>
            <p:cNvSpPr/>
            <p:nvPr/>
          </p:nvSpPr>
          <p:spPr>
            <a:xfrm>
              <a:off x="4739725" y="6021282"/>
              <a:ext cx="2333536" cy="494440"/>
            </a:xfrm>
            <a:custGeom>
              <a:avLst/>
              <a:gdLst>
                <a:gd name="connsiteX0" fmla="*/ 0 w 2216571"/>
                <a:gd name="connsiteY0" fmla="*/ 0 h 494440"/>
                <a:gd name="connsiteX1" fmla="*/ 2216571 w 2216571"/>
                <a:gd name="connsiteY1" fmla="*/ 0 h 494440"/>
                <a:gd name="connsiteX2" fmla="*/ 2216571 w 2216571"/>
                <a:gd name="connsiteY2" fmla="*/ 494440 h 494440"/>
                <a:gd name="connsiteX3" fmla="*/ 0 w 2216571"/>
                <a:gd name="connsiteY3" fmla="*/ 494440 h 494440"/>
                <a:gd name="connsiteX4" fmla="*/ 0 w 2216571"/>
                <a:gd name="connsiteY4" fmla="*/ 0 h 49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6571" h="494440">
                  <a:moveTo>
                    <a:pt x="0" y="0"/>
                  </a:moveTo>
                  <a:lnTo>
                    <a:pt x="2216571" y="0"/>
                  </a:lnTo>
                  <a:lnTo>
                    <a:pt x="2216571" y="494440"/>
                  </a:lnTo>
                  <a:lnTo>
                    <a:pt x="0" y="4944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baseline="0" dirty="0">
                  <a:solidFill>
                    <a:sysClr val="windowText" lastClr="000000"/>
                  </a:solidFill>
                </a:rPr>
                <a:t>Registrar reviews exam and sends results, normally within 2 to 4 business days. Access to the licensing application is provided</a:t>
              </a:r>
              <a:endParaRPr lang="en-CA" sz="900" kern="120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5EDB980-BAB8-4F5E-B186-2EBCEA67D2FA}"/>
                </a:ext>
              </a:extLst>
            </p:cNvPr>
            <p:cNvSpPr/>
            <p:nvPr/>
          </p:nvSpPr>
          <p:spPr>
            <a:xfrm>
              <a:off x="8414972" y="4638773"/>
              <a:ext cx="257445" cy="837636"/>
            </a:xfrm>
            <a:custGeom>
              <a:avLst/>
              <a:gdLst>
                <a:gd name="connsiteX0" fmla="*/ 0 w 257445"/>
                <a:gd name="connsiteY0" fmla="*/ 0 h 837636"/>
                <a:gd name="connsiteX1" fmla="*/ 145822 w 257445"/>
                <a:gd name="connsiteY1" fmla="*/ 0 h 837636"/>
                <a:gd name="connsiteX2" fmla="*/ 145822 w 257445"/>
                <a:gd name="connsiteY2" fmla="*/ 837636 h 837636"/>
                <a:gd name="connsiteX3" fmla="*/ 257445 w 257445"/>
                <a:gd name="connsiteY3" fmla="*/ 837636 h 837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445" h="837636">
                  <a:moveTo>
                    <a:pt x="0" y="0"/>
                  </a:moveTo>
                  <a:lnTo>
                    <a:pt x="145822" y="0"/>
                  </a:lnTo>
                  <a:lnTo>
                    <a:pt x="145822" y="837636"/>
                  </a:lnTo>
                  <a:lnTo>
                    <a:pt x="257445" y="83763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7835" tIns="103818" rIns="97834" bIns="103818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467BFF1-715F-464F-8AA7-EF63E09E8245}"/>
                </a:ext>
              </a:extLst>
            </p:cNvPr>
            <p:cNvSpPr/>
            <p:nvPr/>
          </p:nvSpPr>
          <p:spPr>
            <a:xfrm>
              <a:off x="7400420" y="4336379"/>
              <a:ext cx="1016352" cy="604787"/>
            </a:xfrm>
            <a:custGeom>
              <a:avLst/>
              <a:gdLst>
                <a:gd name="connsiteX0" fmla="*/ 0 w 1016352"/>
                <a:gd name="connsiteY0" fmla="*/ 0 h 604787"/>
                <a:gd name="connsiteX1" fmla="*/ 1016352 w 1016352"/>
                <a:gd name="connsiteY1" fmla="*/ 0 h 604787"/>
                <a:gd name="connsiteX2" fmla="*/ 1016352 w 1016352"/>
                <a:gd name="connsiteY2" fmla="*/ 604787 h 604787"/>
                <a:gd name="connsiteX3" fmla="*/ 0 w 1016352"/>
                <a:gd name="connsiteY3" fmla="*/ 604787 h 604787"/>
                <a:gd name="connsiteX4" fmla="*/ 0 w 1016352"/>
                <a:gd name="connsiteY4" fmla="*/ 0 h 60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352" h="604787">
                  <a:moveTo>
                    <a:pt x="0" y="0"/>
                  </a:moveTo>
                  <a:lnTo>
                    <a:pt x="1016352" y="0"/>
                  </a:lnTo>
                  <a:lnTo>
                    <a:pt x="1016352" y="604787"/>
                  </a:lnTo>
                  <a:lnTo>
                    <a:pt x="0" y="6047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baseline="0" dirty="0">
                  <a:solidFill>
                    <a:sysClr val="windowText" lastClr="000000"/>
                  </a:solidFill>
                </a:rPr>
                <a:t>Applicant completes the online license application. </a:t>
              </a:r>
              <a:endParaRPr lang="en-CA" sz="900" kern="120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57110983-8042-4189-A2EE-88735AEB33EB}"/>
                </a:ext>
              </a:extLst>
            </p:cNvPr>
            <p:cNvSpPr/>
            <p:nvPr/>
          </p:nvSpPr>
          <p:spPr>
            <a:xfrm flipH="1">
              <a:off x="9444634" y="5002900"/>
              <a:ext cx="46820" cy="732158"/>
            </a:xfrm>
            <a:custGeom>
              <a:avLst/>
              <a:gdLst>
                <a:gd name="connsiteX0" fmla="*/ 45720 w 91440"/>
                <a:gd name="connsiteY0" fmla="*/ 1366283 h 1366283"/>
                <a:gd name="connsiteX1" fmla="*/ 64633 w 91440"/>
                <a:gd name="connsiteY1" fmla="*/ 0 h 1366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1440" h="1366283">
                  <a:moveTo>
                    <a:pt x="45720" y="1366283"/>
                  </a:moveTo>
                  <a:lnTo>
                    <a:pt x="6463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0326" tIns="368142" rIns="-10324" bIns="368141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CA" sz="900" kern="1200" baseline="0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DF93C50-3D7E-40BC-AD1C-5711CD6D8D89}"/>
                </a:ext>
              </a:extLst>
            </p:cNvPr>
            <p:cNvSpPr/>
            <p:nvPr/>
          </p:nvSpPr>
          <p:spPr>
            <a:xfrm>
              <a:off x="8661861" y="5236742"/>
              <a:ext cx="1712548" cy="511905"/>
            </a:xfrm>
            <a:custGeom>
              <a:avLst/>
              <a:gdLst>
                <a:gd name="connsiteX0" fmla="*/ 0 w 1492946"/>
                <a:gd name="connsiteY0" fmla="*/ 0 h 513700"/>
                <a:gd name="connsiteX1" fmla="*/ 1492946 w 1492946"/>
                <a:gd name="connsiteY1" fmla="*/ 0 h 513700"/>
                <a:gd name="connsiteX2" fmla="*/ 1492946 w 1492946"/>
                <a:gd name="connsiteY2" fmla="*/ 513700 h 513700"/>
                <a:gd name="connsiteX3" fmla="*/ 0 w 1492946"/>
                <a:gd name="connsiteY3" fmla="*/ 513700 h 513700"/>
                <a:gd name="connsiteX4" fmla="*/ 0 w 1492946"/>
                <a:gd name="connsiteY4" fmla="*/ 0 h 51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946" h="513700">
                  <a:moveTo>
                    <a:pt x="0" y="0"/>
                  </a:moveTo>
                  <a:lnTo>
                    <a:pt x="1492946" y="0"/>
                  </a:lnTo>
                  <a:lnTo>
                    <a:pt x="1492946" y="513700"/>
                  </a:lnTo>
                  <a:lnTo>
                    <a:pt x="0" y="513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baseline="0" dirty="0">
                  <a:solidFill>
                    <a:sysClr val="windowText" lastClr="000000"/>
                  </a:solidFill>
                </a:rPr>
                <a:t>Once application is complete, member’s license is issued by Nova Scotia College of Optometry</a:t>
              </a:r>
              <a:endParaRPr lang="en-CA" sz="900" kern="120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27F94D0-0D67-4987-B7E5-D568F03D89B4}"/>
                </a:ext>
              </a:extLst>
            </p:cNvPr>
            <p:cNvSpPr/>
            <p:nvPr/>
          </p:nvSpPr>
          <p:spPr>
            <a:xfrm>
              <a:off x="9114700" y="4336379"/>
              <a:ext cx="883675" cy="604787"/>
            </a:xfrm>
            <a:custGeom>
              <a:avLst/>
              <a:gdLst>
                <a:gd name="connsiteX0" fmla="*/ 0 w 883675"/>
                <a:gd name="connsiteY0" fmla="*/ 0 h 604787"/>
                <a:gd name="connsiteX1" fmla="*/ 883675 w 883675"/>
                <a:gd name="connsiteY1" fmla="*/ 0 h 604787"/>
                <a:gd name="connsiteX2" fmla="*/ 883675 w 883675"/>
                <a:gd name="connsiteY2" fmla="*/ 604787 h 604787"/>
                <a:gd name="connsiteX3" fmla="*/ 0 w 883675"/>
                <a:gd name="connsiteY3" fmla="*/ 604787 h 604787"/>
                <a:gd name="connsiteX4" fmla="*/ 0 w 883675"/>
                <a:gd name="connsiteY4" fmla="*/ 0 h 60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3675" h="604787">
                  <a:moveTo>
                    <a:pt x="0" y="0"/>
                  </a:moveTo>
                  <a:lnTo>
                    <a:pt x="883675" y="0"/>
                  </a:lnTo>
                  <a:lnTo>
                    <a:pt x="883675" y="604787"/>
                  </a:lnTo>
                  <a:lnTo>
                    <a:pt x="0" y="6047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71120" tIns="71120" rIns="71120" bIns="7112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b="1" kern="1200" baseline="0" dirty="0">
                  <a:solidFill>
                    <a:sysClr val="windowText" lastClr="000000"/>
                  </a:solidFill>
                </a:rPr>
                <a:t>Receives NSCO License</a:t>
              </a:r>
              <a:endParaRPr lang="en-CA" sz="1000" b="1" kern="1200" baseline="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A61A3882-381E-4338-804E-784560559ECC}"/>
              </a:ext>
            </a:extLst>
          </p:cNvPr>
          <p:cNvSpPr txBox="1"/>
          <p:nvPr/>
        </p:nvSpPr>
        <p:spPr>
          <a:xfrm>
            <a:off x="154781" y="1551196"/>
            <a:ext cx="323165" cy="365636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CA" sz="900" dirty="0"/>
              <a:t>NEW GRADUATES </a:t>
            </a:r>
            <a:r>
              <a:rPr lang="en-CA" sz="900"/>
              <a:t>/ INTERNATIONALLY TRAINED  </a:t>
            </a:r>
            <a:r>
              <a:rPr lang="en-CA" sz="900" dirty="0"/>
              <a:t>OPTOMETRISTS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8B3965F-12AA-4CE5-BF98-C109375FD8DF}"/>
              </a:ext>
            </a:extLst>
          </p:cNvPr>
          <p:cNvSpPr txBox="1"/>
          <p:nvPr/>
        </p:nvSpPr>
        <p:spPr>
          <a:xfrm>
            <a:off x="116428" y="398477"/>
            <a:ext cx="430887" cy="11250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CA" sz="800" dirty="0"/>
              <a:t>INTERNATIONALLY TRAINED OPTOMETRISTS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629A4C2-1A20-49F4-8225-D91423A36D35}"/>
              </a:ext>
            </a:extLst>
          </p:cNvPr>
          <p:cNvSpPr txBox="1"/>
          <p:nvPr/>
        </p:nvSpPr>
        <p:spPr>
          <a:xfrm>
            <a:off x="142168" y="5930706"/>
            <a:ext cx="323165" cy="7487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CA" sz="900" dirty="0"/>
              <a:t>REGISTRAR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DD6E573-004B-4FD5-90FC-73085A6D8390}"/>
              </a:ext>
            </a:extLst>
          </p:cNvPr>
          <p:cNvSpPr txBox="1"/>
          <p:nvPr/>
        </p:nvSpPr>
        <p:spPr>
          <a:xfrm>
            <a:off x="164001" y="5235245"/>
            <a:ext cx="292388" cy="7734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CA" sz="700" dirty="0"/>
              <a:t>ADMINISTRATOR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9BEFF09-5C11-4F0D-A639-39DB7C04211F}"/>
              </a:ext>
            </a:extLst>
          </p:cNvPr>
          <p:cNvSpPr txBox="1"/>
          <p:nvPr/>
        </p:nvSpPr>
        <p:spPr>
          <a:xfrm>
            <a:off x="7835069" y="2688925"/>
            <a:ext cx="987164" cy="503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/>
              <a:t>All of these documents must be notarized</a:t>
            </a:r>
          </a:p>
        </p:txBody>
      </p:sp>
      <p:sp>
        <p:nvSpPr>
          <p:cNvPr id="93" name="Right Brace 92">
            <a:extLst>
              <a:ext uri="{FF2B5EF4-FFF2-40B4-BE49-F238E27FC236}">
                <a16:creationId xmlns:a16="http://schemas.microsoft.com/office/drawing/2014/main" id="{D26D41F5-7130-4713-9262-8ABC89E679A7}"/>
              </a:ext>
            </a:extLst>
          </p:cNvPr>
          <p:cNvSpPr/>
          <p:nvPr/>
        </p:nvSpPr>
        <p:spPr>
          <a:xfrm>
            <a:off x="7639841" y="2646980"/>
            <a:ext cx="127332" cy="58087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C4AADF7-3627-4A44-BBA7-8BC67C07E3F3}"/>
              </a:ext>
            </a:extLst>
          </p:cNvPr>
          <p:cNvSpPr txBox="1"/>
          <p:nvPr/>
        </p:nvSpPr>
        <p:spPr>
          <a:xfrm>
            <a:off x="406055" y="50334"/>
            <a:ext cx="318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NSCO APPLICATION PROCESS</a:t>
            </a:r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DB5F96-77AB-4AE8-AE9D-7259CD066390}"/>
              </a:ext>
            </a:extLst>
          </p:cNvPr>
          <p:cNvSpPr txBox="1"/>
          <p:nvPr/>
        </p:nvSpPr>
        <p:spPr>
          <a:xfrm>
            <a:off x="7280362" y="1220884"/>
            <a:ext cx="16722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Approx</a:t>
            </a:r>
            <a:r>
              <a:rPr lang="en-US" sz="900" dirty="0"/>
              <a:t>:  2 Years to complete</a:t>
            </a:r>
            <a:endParaRPr lang="en-CA" sz="9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308457-13F5-451E-9BE7-A525C66F19E3}"/>
              </a:ext>
            </a:extLst>
          </p:cNvPr>
          <p:cNvSpPr txBox="1"/>
          <p:nvPr/>
        </p:nvSpPr>
        <p:spPr>
          <a:xfrm>
            <a:off x="6534829" y="6325886"/>
            <a:ext cx="21645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/>
              <a:t>Approx</a:t>
            </a:r>
            <a:r>
              <a:rPr lang="en-US" sz="1050" dirty="0"/>
              <a:t>: 30 -60 days to complete</a:t>
            </a:r>
            <a:endParaRPr lang="en-CA" sz="1050" dirty="0"/>
          </a:p>
        </p:txBody>
      </p:sp>
    </p:spTree>
    <p:extLst>
      <p:ext uri="{BB962C8B-B14F-4D97-AF65-F5344CB8AC3E}">
        <p14:creationId xmlns:p14="http://schemas.microsoft.com/office/powerpoint/2010/main" val="1481203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0FA469B745D74FAEA368C3E85B22CB" ma:contentTypeVersion="13" ma:contentTypeDescription="Create a new document." ma:contentTypeScope="" ma:versionID="a2c431ac95c6fc171f140f3eeafd0b85">
  <xsd:schema xmlns:xsd="http://www.w3.org/2001/XMLSchema" xmlns:xs="http://www.w3.org/2001/XMLSchema" xmlns:p="http://schemas.microsoft.com/office/2006/metadata/properties" xmlns:ns2="8b584aff-4787-49e7-a0d1-29bef92c3d68" xmlns:ns3="0f4720f0-3f63-4288-b509-f22296666c46" targetNamespace="http://schemas.microsoft.com/office/2006/metadata/properties" ma:root="true" ma:fieldsID="e5e84acbe58ff9d7ea71cd3f301690a5" ns2:_="" ns3:_="">
    <xsd:import namespace="8b584aff-4787-49e7-a0d1-29bef92c3d68"/>
    <xsd:import namespace="0f4720f0-3f63-4288-b509-f22296666c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584aff-4787-49e7-a0d1-29bef92c3d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4720f0-3f63-4288-b509-f22296666c4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66A8F2-5668-4005-83D7-148F797760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584aff-4787-49e7-a0d1-29bef92c3d68"/>
    <ds:schemaRef ds:uri="0f4720f0-3f63-4288-b509-f22296666c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22AB4A-278B-451C-99A2-987489D4235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6C81301-7251-48F3-8D54-5FF0B3279B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271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Matheson</dc:creator>
  <cp:lastModifiedBy>Sandra Williams</cp:lastModifiedBy>
  <cp:revision>8</cp:revision>
  <dcterms:created xsi:type="dcterms:W3CDTF">2021-05-13T12:18:24Z</dcterms:created>
  <dcterms:modified xsi:type="dcterms:W3CDTF">2022-01-27T15:42:50Z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0x010100650FA469B745D74FAEA368C3E85B22CB</vt:lpwstr>
  </property>
</Properties>
</file>